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1" r:id="rId2"/>
    <p:sldId id="272" r:id="rId3"/>
    <p:sldId id="265" r:id="rId4"/>
    <p:sldId id="280" r:id="rId5"/>
    <p:sldId id="273" r:id="rId6"/>
    <p:sldId id="278" r:id="rId7"/>
    <p:sldId id="274" r:id="rId8"/>
    <p:sldId id="282" r:id="rId9"/>
    <p:sldId id="275" r:id="rId10"/>
    <p:sldId id="284" r:id="rId11"/>
    <p:sldId id="276" r:id="rId12"/>
    <p:sldId id="285" r:id="rId13"/>
    <p:sldId id="287" r:id="rId14"/>
    <p:sldId id="286" r:id="rId15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8504"/>
    <a:srgbClr val="A9741F"/>
    <a:srgbClr val="E78705"/>
    <a:srgbClr val="0A5555"/>
    <a:srgbClr val="051612"/>
    <a:srgbClr val="194B40"/>
    <a:srgbClr val="1B0F07"/>
    <a:srgbClr val="120C06"/>
    <a:srgbClr val="1D1209"/>
    <a:srgbClr val="130C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2676" y="9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435C0-1DEB-41AB-9162-85A7F37900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4B75-52D4-4140-8C1F-22C57C123D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2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F051-2FBF-42DA-9516-0B65F26F8D70}" type="datetime1">
              <a:rPr lang="pt-BR" smtClean="0"/>
              <a:t>29/09/2025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76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DFB9-052B-4A12-8835-076A6FCCFEC0}" type="datetime1">
              <a:rPr lang="pt-BR" smtClean="0"/>
              <a:t>29/09/2025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38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07077-194C-4B82-B59D-F73B513ABE8B}" type="datetime1">
              <a:rPr lang="pt-BR" smtClean="0"/>
              <a:t>29/09/2025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37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9385-11C1-40C2-BF8D-8A87257D35EB}" type="datetime1">
              <a:rPr lang="pt-BR" smtClean="0"/>
              <a:t>29/09/2025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89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6147-AF7A-4B48-A040-1C4E1A910798}" type="datetime1">
              <a:rPr lang="pt-BR" smtClean="0"/>
              <a:t>29/09/2025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42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A539-D368-404B-BFDA-FD0DC62F5015}" type="datetime1">
              <a:rPr lang="pt-BR" smtClean="0"/>
              <a:t>29/09/2025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320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9355A-DC8F-420C-A4F9-23DEC8211CC1}" type="datetime1">
              <a:rPr lang="pt-BR" smtClean="0"/>
              <a:t>29/09/2025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10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BCBC-86A3-4997-808F-B6FBFF883CEA}" type="datetime1">
              <a:rPr lang="pt-BR" smtClean="0"/>
              <a:t>29/09/2025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22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6E94-94F7-4708-9214-FDBA3B7B8AE7}" type="datetime1">
              <a:rPr lang="pt-BR" smtClean="0"/>
              <a:t>29/09/2025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690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900B-35B2-4F82-BDCA-3B455A222DDA}" type="datetime1">
              <a:rPr lang="pt-BR" smtClean="0"/>
              <a:t>29/09/2025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37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C7B2-8E15-458C-9866-D22D5DF1502E}" type="datetime1">
              <a:rPr lang="pt-BR" smtClean="0"/>
              <a:t>29/09/2025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04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79765-9F2D-4F8E-941E-7756CB107329}" type="datetime1">
              <a:rPr lang="pt-BR" smtClean="0"/>
              <a:t>29/09/2025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JAVA - NIKSON HERNANDES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1F98F-DD45-40F5-BD54-91BB2BF783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12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sonHernandes/prompts-recipe-to-create-a-ebook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5AABD-3C4A-8D07-C718-93E25D99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1D8B29E-CE84-3645-6E71-AF98E00D6D0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516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F2DBBC-3E24-293D-19DE-301ADD778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9067800" cy="12801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E5305FF-E1FB-6FC2-D521-2BE408454BFE}"/>
              </a:ext>
            </a:extLst>
          </p:cNvPr>
          <p:cNvSpPr/>
          <p:nvPr/>
        </p:nvSpPr>
        <p:spPr>
          <a:xfrm>
            <a:off x="2209801" y="11779624"/>
            <a:ext cx="5065058" cy="672354"/>
          </a:xfrm>
          <a:prstGeom prst="rect">
            <a:avLst/>
          </a:prstGeom>
          <a:solidFill>
            <a:srgbClr val="E78705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rgbClr val="1B0F07"/>
              </a:solidFill>
              <a:latin typeface="Impact" panose="020B080603090205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3F6015-A5E6-DFF1-F5B4-0B21B34CE1B4}"/>
              </a:ext>
            </a:extLst>
          </p:cNvPr>
          <p:cNvSpPr txBox="1"/>
          <p:nvPr/>
        </p:nvSpPr>
        <p:spPr>
          <a:xfrm>
            <a:off x="2730032" y="11779624"/>
            <a:ext cx="4141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1B0F07"/>
                </a:solidFill>
                <a:latin typeface="Impact" panose="020B0806030902050204" pitchFamily="34" charset="0"/>
              </a:rPr>
              <a:t>NIKSON HERNANDES</a:t>
            </a:r>
          </a:p>
        </p:txBody>
      </p:sp>
    </p:spTree>
    <p:extLst>
      <p:ext uri="{BB962C8B-B14F-4D97-AF65-F5344CB8AC3E}">
        <p14:creationId xmlns:p14="http://schemas.microsoft.com/office/powerpoint/2010/main" val="3044655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8A033-04A1-CFE7-4A57-ED39E80A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2615C6D-E223-D840-4C56-55B341A48BAB}"/>
              </a:ext>
            </a:extLst>
          </p:cNvPr>
          <p:cNvSpPr txBox="1"/>
          <p:nvPr/>
        </p:nvSpPr>
        <p:spPr>
          <a:xfrm>
            <a:off x="1373856" y="2030905"/>
            <a:ext cx="7011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👉 Exemplo em Android (</a:t>
            </a:r>
            <a:r>
              <a:rPr lang="pt-BR" sz="2400" dirty="0" err="1"/>
              <a:t>Activity</a:t>
            </a:r>
            <a:r>
              <a:rPr lang="pt-BR" sz="2400" dirty="0"/>
              <a:t> simples):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5CEA5B-5F1B-F8DA-F89E-0301D104B251}"/>
              </a:ext>
            </a:extLst>
          </p:cNvPr>
          <p:cNvSpPr txBox="1"/>
          <p:nvPr/>
        </p:nvSpPr>
        <p:spPr>
          <a:xfrm>
            <a:off x="1373856" y="786286"/>
            <a:ext cx="7949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JAVA E O ANDROID</a:t>
            </a:r>
            <a:endParaRPr lang="pt-BR" sz="2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661B46-6FD9-131D-3F95-3DF991A40F55}"/>
              </a:ext>
            </a:extLst>
          </p:cNvPr>
          <p:cNvSpPr/>
          <p:nvPr/>
        </p:nvSpPr>
        <p:spPr>
          <a:xfrm>
            <a:off x="122985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7A738B-040B-5ABA-E3DD-18D19D994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0" y="3231234"/>
            <a:ext cx="8476980" cy="5462893"/>
          </a:xfrm>
          <a:prstGeom prst="rect">
            <a:avLst/>
          </a:prstGeom>
        </p:spPr>
      </p:pic>
      <p:pic>
        <p:nvPicPr>
          <p:cNvPr id="2052" name="Picture 4" descr="Android: 206 mil imagens, fotos e ilustrações stock livres de direitos |  Shutterstock">
            <a:extLst>
              <a:ext uri="{FF2B5EF4-FFF2-40B4-BE49-F238E27FC236}">
                <a16:creationId xmlns:a16="http://schemas.microsoft.com/office/drawing/2014/main" id="{13793CAE-6C37-05F9-E7AA-B734DC707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58" y="9148352"/>
            <a:ext cx="6283283" cy="25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3A61C6C-5997-025C-AC1D-59F90BE7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6BCE4F6-6D5F-0459-CFAE-35A2A9A7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63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E9C8D-0771-5D7E-7E7C-6815D0A59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8F52D7B-B231-52F1-665C-35489033AA1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239765F-94B2-6D7C-8235-A726343C00A2}"/>
              </a:ext>
            </a:extLst>
          </p:cNvPr>
          <p:cNvSpPr txBox="1"/>
          <p:nvPr/>
        </p:nvSpPr>
        <p:spPr>
          <a:xfrm>
            <a:off x="781219" y="5907756"/>
            <a:ext cx="794985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O FUTURO DO JAVA</a:t>
            </a:r>
          </a:p>
          <a:p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6731D2-A5D8-C86D-8E75-4B266017D8DB}"/>
              </a:ext>
            </a:extLst>
          </p:cNvPr>
          <p:cNvSpPr txBox="1"/>
          <p:nvPr/>
        </p:nvSpPr>
        <p:spPr>
          <a:xfrm>
            <a:off x="692320" y="1919843"/>
            <a:ext cx="7949855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E38504"/>
                  </a:solidFill>
                </a:ln>
                <a:noFill/>
                <a:latin typeface="Impact" panose="020B0806030902050204" pitchFamily="34" charset="0"/>
              </a:rPr>
              <a:t>05</a:t>
            </a:r>
            <a:endParaRPr lang="pt-BR" sz="49600" dirty="0">
              <a:ln>
                <a:solidFill>
                  <a:srgbClr val="E38504"/>
                </a:solidFill>
              </a:ln>
              <a:noFill/>
              <a:latin typeface="Impact" panose="020B0806030902050204" pitchFamily="34" charset="0"/>
            </a:endParaRPr>
          </a:p>
          <a:p>
            <a:endParaRPr lang="pt-BR" sz="6000" dirty="0">
              <a:ln>
                <a:solidFill>
                  <a:srgbClr val="E3850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683AF9-CCBB-7232-C62C-469FE5CEFBD9}"/>
              </a:ext>
            </a:extLst>
          </p:cNvPr>
          <p:cNvSpPr/>
          <p:nvPr/>
        </p:nvSpPr>
        <p:spPr>
          <a:xfrm>
            <a:off x="692320" y="8796442"/>
            <a:ext cx="8216559" cy="119776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8C0ECD-B44F-B020-9366-A79F8826427E}"/>
              </a:ext>
            </a:extLst>
          </p:cNvPr>
          <p:cNvSpPr txBox="1"/>
          <p:nvPr/>
        </p:nvSpPr>
        <p:spPr>
          <a:xfrm>
            <a:off x="781219" y="9455955"/>
            <a:ext cx="794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Hoje o Java está mais vivo do que nunca, com atualizações constantes (como o </a:t>
            </a:r>
            <a:r>
              <a:rPr lang="pt-BR" sz="2400" b="1" dirty="0">
                <a:solidFill>
                  <a:schemeClr val="bg1"/>
                </a:solidFill>
              </a:rPr>
              <a:t>Java 21 LTS</a:t>
            </a:r>
            <a:r>
              <a:rPr lang="pt-BR" sz="2400" dirty="0">
                <a:solidFill>
                  <a:schemeClr val="bg1"/>
                </a:solidFill>
              </a:rPr>
              <a:t>) e recursos modernos que mantêm a linguagem competitiva e elegante.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403910F-1284-1309-8C12-5F261577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790696-1CD6-F04C-1DBE-9499661A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75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2A8CE-6799-5CE7-B2DA-E971AE312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7823A6E-352A-A4B0-8083-EACF18D571EA}"/>
              </a:ext>
            </a:extLst>
          </p:cNvPr>
          <p:cNvSpPr txBox="1"/>
          <p:nvPr/>
        </p:nvSpPr>
        <p:spPr>
          <a:xfrm>
            <a:off x="1373856" y="2030905"/>
            <a:ext cx="7011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👉 Exemplo com </a:t>
            </a:r>
            <a:r>
              <a:rPr lang="pt-BR" sz="2400" b="1" dirty="0" err="1"/>
              <a:t>Pattern</a:t>
            </a:r>
            <a:r>
              <a:rPr lang="pt-BR" sz="2400" b="1" dirty="0"/>
              <a:t> </a:t>
            </a:r>
            <a:r>
              <a:rPr lang="pt-BR" sz="2400" b="1" dirty="0" err="1"/>
              <a:t>Matching</a:t>
            </a:r>
            <a:r>
              <a:rPr lang="pt-BR" sz="2400" dirty="0"/>
              <a:t> (Java 21):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6DE7E27-FA53-E5A6-4535-2E1520415BCC}"/>
              </a:ext>
            </a:extLst>
          </p:cNvPr>
          <p:cNvSpPr txBox="1"/>
          <p:nvPr/>
        </p:nvSpPr>
        <p:spPr>
          <a:xfrm>
            <a:off x="1373856" y="786286"/>
            <a:ext cx="7949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FUTURO DO JAVA</a:t>
            </a:r>
            <a:endParaRPr lang="pt-BR" sz="2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E67F0EC-B0FD-E5A0-B5E7-3A4F24B3B784}"/>
              </a:ext>
            </a:extLst>
          </p:cNvPr>
          <p:cNvSpPr/>
          <p:nvPr/>
        </p:nvSpPr>
        <p:spPr>
          <a:xfrm>
            <a:off x="122985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2EBE94-8A43-47D6-A1E1-33EDE1A37483}"/>
              </a:ext>
            </a:extLst>
          </p:cNvPr>
          <p:cNvSpPr txBox="1"/>
          <p:nvPr/>
        </p:nvSpPr>
        <p:spPr>
          <a:xfrm>
            <a:off x="1229856" y="9748604"/>
            <a:ext cx="7011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recurso mostra como o Java continua evoluindo para ser mais simples e expressivo.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F54C14-DAD7-5F5E-8599-A088400EF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6" y="3231234"/>
            <a:ext cx="8490907" cy="5491461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005B1D6-3B96-5AEB-3846-2B007E5ED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A153024B-8AF4-3AF6-8656-A038CD08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51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6FD2C-AF8E-6C30-9595-498FFF2EF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A35AFB-C27C-A69D-5FC2-A5B6722ECDF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118643-1E10-549C-A696-600CAA15C647}"/>
              </a:ext>
            </a:extLst>
          </p:cNvPr>
          <p:cNvSpPr txBox="1"/>
          <p:nvPr/>
        </p:nvSpPr>
        <p:spPr>
          <a:xfrm>
            <a:off x="612860" y="5888650"/>
            <a:ext cx="85532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B9231C2-BAD7-6E66-B1B2-693FCD7C968D}"/>
              </a:ext>
            </a:extLst>
          </p:cNvPr>
          <p:cNvSpPr/>
          <p:nvPr/>
        </p:nvSpPr>
        <p:spPr>
          <a:xfrm>
            <a:off x="781218" y="7794024"/>
            <a:ext cx="8216559" cy="119776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F69AB3-9965-2BFC-3A5B-3776CFB1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E7AA18-7591-7F9B-CC1B-977A7DA72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07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563B1-85AE-F621-2C1F-A8EE1FA0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C478B1D-76C1-BF02-5777-ABA78C1A1C9F}"/>
              </a:ext>
            </a:extLst>
          </p:cNvPr>
          <p:cNvSpPr txBox="1"/>
          <p:nvPr/>
        </p:nvSpPr>
        <p:spPr>
          <a:xfrm>
            <a:off x="1373856" y="786286"/>
            <a:ext cx="7949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  <a:endParaRPr lang="pt-BR" sz="2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FCE39E-0D98-97BA-B3E2-456A63B7EDE4}"/>
              </a:ext>
            </a:extLst>
          </p:cNvPr>
          <p:cNvSpPr/>
          <p:nvPr/>
        </p:nvSpPr>
        <p:spPr>
          <a:xfrm>
            <a:off x="122985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AD16AF1-5C4D-AE16-7F05-591E3F51145B}"/>
              </a:ext>
            </a:extLst>
          </p:cNvPr>
          <p:cNvSpPr txBox="1"/>
          <p:nvPr/>
        </p:nvSpPr>
        <p:spPr>
          <a:xfrm>
            <a:off x="1229856" y="9748604"/>
            <a:ext cx="7011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Acesse o projeto no GitHub: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E790D7A-4A25-7EF4-42F0-3FCF5750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5EF78A62-E09A-C119-2B10-413410B7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14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007126-CD12-AD3B-9C82-09AF7F3AAA78}"/>
              </a:ext>
            </a:extLst>
          </p:cNvPr>
          <p:cNvSpPr txBox="1"/>
          <p:nvPr/>
        </p:nvSpPr>
        <p:spPr>
          <a:xfrm>
            <a:off x="1229855" y="2208606"/>
            <a:ext cx="72412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Ebook foi gerado por IA, e diagramado por humano.</a:t>
            </a:r>
          </a:p>
          <a:p>
            <a:pPr algn="ctr"/>
            <a:r>
              <a:rPr lang="pt-BR" sz="2400" dirty="0"/>
              <a:t>O passo a passo se encontra no meu GitHub.</a:t>
            </a:r>
          </a:p>
          <a:p>
            <a:pPr algn="ctr"/>
            <a:endParaRPr lang="pt-BR" sz="2400" dirty="0"/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Esse conteúdo foi gerado com fins didáticos de construção, não foi realizado uma validação cuidadosa humana no conteúdo e pode conter erros gerados por uma IA.</a:t>
            </a:r>
          </a:p>
          <a:p>
            <a:endParaRPr lang="pt-BR" sz="24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F37B461-9DCB-5530-094B-B74820D901B1}"/>
              </a:ext>
            </a:extLst>
          </p:cNvPr>
          <p:cNvCxnSpPr/>
          <p:nvPr/>
        </p:nvCxnSpPr>
        <p:spPr>
          <a:xfrm>
            <a:off x="1777041" y="3502325"/>
            <a:ext cx="6326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7C82F9-52C1-CE82-F41F-41D9BADD2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64" y="5945785"/>
            <a:ext cx="2799272" cy="27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hlinkClick r:id="rId3"/>
            <a:extLst>
              <a:ext uri="{FF2B5EF4-FFF2-40B4-BE49-F238E27FC236}">
                <a16:creationId xmlns:a16="http://schemas.microsoft.com/office/drawing/2014/main" id="{A604882F-49F0-8727-9742-5B42F76E2D12}"/>
              </a:ext>
            </a:extLst>
          </p:cNvPr>
          <p:cNvSpPr txBox="1"/>
          <p:nvPr/>
        </p:nvSpPr>
        <p:spPr>
          <a:xfrm>
            <a:off x="991263" y="10348768"/>
            <a:ext cx="794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</a:rPr>
              <a:t>https://github.com/NiksonHernandes/prompts-recipe-to-create-a-ebook</a:t>
            </a:r>
          </a:p>
        </p:txBody>
      </p:sp>
    </p:spTree>
    <p:extLst>
      <p:ext uri="{BB962C8B-B14F-4D97-AF65-F5344CB8AC3E}">
        <p14:creationId xmlns:p14="http://schemas.microsoft.com/office/powerpoint/2010/main" val="384146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C4137-36BB-AF91-03E0-53B20A78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D6FE9A3-8DA9-AD81-EFA3-C647593928EA}"/>
              </a:ext>
            </a:extLst>
          </p:cNvPr>
          <p:cNvSpPr txBox="1"/>
          <p:nvPr/>
        </p:nvSpPr>
        <p:spPr>
          <a:xfrm>
            <a:off x="1373856" y="3120873"/>
            <a:ext cx="70271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Java não é apenas uma linguagem de programação: é uma das maiores aventuras do mundo da tecnologia. Desde sua criação em 1995 até os dias de hoje, ele moldou a forma como construímos sistemas, aplicativos e até experiências digitais que usamos todos os dias.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Neste ebook, você vai conhecer a história do Java de maneira simples, com exemplos práticos de código que mostram por que ele continua sendo uma das linguagens mais importantes do planeta.</a:t>
            </a:r>
          </a:p>
          <a:p>
            <a:pPr algn="ctr"/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B2D2C2-7461-3586-AF62-2C96B2ACBF3C}"/>
              </a:ext>
            </a:extLst>
          </p:cNvPr>
          <p:cNvSpPr txBox="1"/>
          <p:nvPr/>
        </p:nvSpPr>
        <p:spPr>
          <a:xfrm>
            <a:off x="1373856" y="786286"/>
            <a:ext cx="79498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SENHOR DOS OBJETOS</a:t>
            </a:r>
          </a:p>
          <a:p>
            <a:endParaRPr lang="pt-BR" sz="2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BCE30D-49B0-C793-C410-5C9671BEC610}"/>
              </a:ext>
            </a:extLst>
          </p:cNvPr>
          <p:cNvSpPr txBox="1"/>
          <p:nvPr/>
        </p:nvSpPr>
        <p:spPr>
          <a:xfrm>
            <a:off x="1373856" y="1863504"/>
            <a:ext cx="7949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Uma Jornada em Java</a:t>
            </a:r>
          </a:p>
          <a:p>
            <a:endParaRPr lang="pt-BR" sz="2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334C95-7539-F4E3-DBC1-A21F74D9741C}"/>
              </a:ext>
            </a:extLst>
          </p:cNvPr>
          <p:cNvSpPr/>
          <p:nvPr/>
        </p:nvSpPr>
        <p:spPr>
          <a:xfrm>
            <a:off x="1183362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Ícones, Logotipos, Símbolos de Java – Baixe gratuitamente em PNG, SVG">
            <a:extLst>
              <a:ext uri="{FF2B5EF4-FFF2-40B4-BE49-F238E27FC236}">
                <a16:creationId xmlns:a16="http://schemas.microsoft.com/office/drawing/2014/main" id="{9E750BB9-210C-4C00-6E06-3D0C1E68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24232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D18109C-3F64-D622-AB53-1640A65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2DFD2B0-B305-456C-9354-7786C6C9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94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853A3-3B7A-774C-F82C-36FA373B1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549FD1-232F-5CA7-6B2F-46AE02A7C1E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29BBDA-2BA0-3691-51DD-50258F6F521D}"/>
              </a:ext>
            </a:extLst>
          </p:cNvPr>
          <p:cNvSpPr txBox="1"/>
          <p:nvPr/>
        </p:nvSpPr>
        <p:spPr>
          <a:xfrm>
            <a:off x="781219" y="5907756"/>
            <a:ext cx="794985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NASCIMENTO DO JAVA</a:t>
            </a:r>
          </a:p>
          <a:p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5D3CB0-37B8-9343-562E-FD5E301C00AB}"/>
              </a:ext>
            </a:extLst>
          </p:cNvPr>
          <p:cNvSpPr txBox="1"/>
          <p:nvPr/>
        </p:nvSpPr>
        <p:spPr>
          <a:xfrm>
            <a:off x="692320" y="1919843"/>
            <a:ext cx="7949855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E38504"/>
                  </a:solidFill>
                </a:ln>
                <a:noFill/>
                <a:latin typeface="Impact" panose="020B0806030902050204" pitchFamily="34" charset="0"/>
              </a:rPr>
              <a:t>01</a:t>
            </a:r>
            <a:endParaRPr lang="pt-BR" sz="49600" dirty="0">
              <a:ln>
                <a:solidFill>
                  <a:srgbClr val="E38504"/>
                </a:solidFill>
              </a:ln>
              <a:noFill/>
              <a:latin typeface="Impact" panose="020B0806030902050204" pitchFamily="34" charset="0"/>
            </a:endParaRPr>
          </a:p>
          <a:p>
            <a:endParaRPr lang="pt-BR" sz="6000" dirty="0">
              <a:ln>
                <a:solidFill>
                  <a:srgbClr val="E3850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C5803F-4345-BE6D-B2EC-E7A5C23593FB}"/>
              </a:ext>
            </a:extLst>
          </p:cNvPr>
          <p:cNvSpPr/>
          <p:nvPr/>
        </p:nvSpPr>
        <p:spPr>
          <a:xfrm>
            <a:off x="692320" y="8796442"/>
            <a:ext cx="8216559" cy="119776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456E287-6DFC-32FF-AD03-37B72A819326}"/>
              </a:ext>
            </a:extLst>
          </p:cNvPr>
          <p:cNvSpPr txBox="1"/>
          <p:nvPr/>
        </p:nvSpPr>
        <p:spPr>
          <a:xfrm>
            <a:off x="781219" y="9455955"/>
            <a:ext cx="7949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 Java surgiu em </a:t>
            </a:r>
            <a:r>
              <a:rPr lang="pt-BR" sz="2400" b="1" dirty="0">
                <a:solidFill>
                  <a:schemeClr val="bg1"/>
                </a:solidFill>
              </a:rPr>
              <a:t>1995</a:t>
            </a:r>
            <a:r>
              <a:rPr lang="pt-BR" sz="2400" dirty="0">
                <a:solidFill>
                  <a:schemeClr val="bg1"/>
                </a:solidFill>
              </a:rPr>
              <a:t>, criado pela </a:t>
            </a:r>
            <a:r>
              <a:rPr lang="pt-BR" sz="2400" b="1" dirty="0">
                <a:solidFill>
                  <a:schemeClr val="bg1"/>
                </a:solidFill>
              </a:rPr>
              <a:t>Sun Microsystems</a:t>
            </a:r>
            <a:r>
              <a:rPr lang="pt-BR" sz="2400" dirty="0">
                <a:solidFill>
                  <a:schemeClr val="bg1"/>
                </a:solidFill>
              </a:rPr>
              <a:t>. O objetivo era simples, mas ambicioso: construir uma linguagem que fosse </a:t>
            </a:r>
            <a:r>
              <a:rPr lang="pt-BR" sz="2400" b="1" dirty="0">
                <a:solidFill>
                  <a:schemeClr val="bg1"/>
                </a:solidFill>
              </a:rPr>
              <a:t>portável</a:t>
            </a:r>
            <a:r>
              <a:rPr lang="pt-BR" sz="2400" dirty="0">
                <a:solidFill>
                  <a:schemeClr val="bg1"/>
                </a:solidFill>
              </a:rPr>
              <a:t> e </a:t>
            </a:r>
            <a:r>
              <a:rPr lang="pt-BR" sz="2400" b="1" dirty="0">
                <a:solidFill>
                  <a:schemeClr val="bg1"/>
                </a:solidFill>
              </a:rPr>
              <a:t>segura</a:t>
            </a:r>
            <a:r>
              <a:rPr lang="pt-BR" sz="2400" dirty="0">
                <a:solidFill>
                  <a:schemeClr val="bg1"/>
                </a:solidFill>
              </a:rPr>
              <a:t> para rodar em qualquer dispositivo.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9BA33CB-973E-70D8-7098-8525B386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D6B00F-9C62-B1F0-D45C-AD92DC63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0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8AA72-21FC-0C9D-1CEF-564827D3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E0B5200-E876-77DF-6632-8C4457E99F49}"/>
              </a:ext>
            </a:extLst>
          </p:cNvPr>
          <p:cNvSpPr txBox="1"/>
          <p:nvPr/>
        </p:nvSpPr>
        <p:spPr>
          <a:xfrm>
            <a:off x="1373856" y="2373001"/>
            <a:ext cx="70112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lema “</a:t>
            </a:r>
            <a:r>
              <a:rPr lang="pt-BR" sz="2400" b="1" dirty="0"/>
              <a:t>Write </a:t>
            </a:r>
            <a:r>
              <a:rPr lang="pt-BR" sz="2400" b="1" dirty="0" err="1"/>
              <a:t>Once</a:t>
            </a:r>
            <a:r>
              <a:rPr lang="pt-BR" sz="2400" b="1" dirty="0"/>
              <a:t>, </a:t>
            </a:r>
            <a:r>
              <a:rPr lang="pt-BR" sz="2400" b="1" dirty="0" err="1"/>
              <a:t>Run</a:t>
            </a:r>
            <a:r>
              <a:rPr lang="pt-BR" sz="2400" b="1" dirty="0"/>
              <a:t> </a:t>
            </a:r>
            <a:r>
              <a:rPr lang="pt-BR" sz="2400" b="1" dirty="0" err="1"/>
              <a:t>Anywhere</a:t>
            </a:r>
            <a:r>
              <a:rPr lang="pt-BR" sz="2400" dirty="0"/>
              <a:t>” (Escreva uma vez, rode em qualquer lugar) virou o coração da linguagem.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👉 Primeiro exemplo clássico: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4A22A-B913-6F33-E68D-7ECBC96751BA}"/>
              </a:ext>
            </a:extLst>
          </p:cNvPr>
          <p:cNvSpPr txBox="1"/>
          <p:nvPr/>
        </p:nvSpPr>
        <p:spPr>
          <a:xfrm>
            <a:off x="1373856" y="786286"/>
            <a:ext cx="79498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NASCIMENTO DO JAVA</a:t>
            </a:r>
          </a:p>
          <a:p>
            <a:endParaRPr lang="pt-BR" sz="2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EC091A-DFA0-3AD8-473F-335EA9DC49B8}"/>
              </a:ext>
            </a:extLst>
          </p:cNvPr>
          <p:cNvSpPr/>
          <p:nvPr/>
        </p:nvSpPr>
        <p:spPr>
          <a:xfrm>
            <a:off x="122985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2FF6E4-7B68-17D5-6B09-B4551DEF9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0" y="5152653"/>
            <a:ext cx="8476980" cy="4320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1298F93-AE8E-5B48-477E-132752CE5B10}"/>
              </a:ext>
            </a:extLst>
          </p:cNvPr>
          <p:cNvSpPr txBox="1"/>
          <p:nvPr/>
        </p:nvSpPr>
        <p:spPr>
          <a:xfrm>
            <a:off x="1229856" y="9824157"/>
            <a:ext cx="7011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código simples já mostrava a força do Java: você podia escrever uma vez e rodar no Windows, Linux ou Mac sem mudar nada..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EA7AB6-87A5-17CB-D791-BA72BBA1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2CA05EE-EED8-C24E-69FC-7AAA28C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34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AF1C-9A31-92FC-74DB-501628894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3525751-5318-005C-933D-BE7095B4D24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8B6449-0715-096A-CC7B-7FFB091E0FBB}"/>
              </a:ext>
            </a:extLst>
          </p:cNvPr>
          <p:cNvSpPr txBox="1"/>
          <p:nvPr/>
        </p:nvSpPr>
        <p:spPr>
          <a:xfrm>
            <a:off x="781219" y="5907756"/>
            <a:ext cx="794985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JAVA</a:t>
            </a:r>
          </a:p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E A INTERNET</a:t>
            </a:r>
          </a:p>
          <a:p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5C2AD1-4B1A-5D67-836C-D178C0A4550A}"/>
              </a:ext>
            </a:extLst>
          </p:cNvPr>
          <p:cNvSpPr txBox="1"/>
          <p:nvPr/>
        </p:nvSpPr>
        <p:spPr>
          <a:xfrm>
            <a:off x="692320" y="1919843"/>
            <a:ext cx="7949855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E38504"/>
                  </a:solidFill>
                </a:ln>
                <a:noFill/>
                <a:latin typeface="Impact" panose="020B0806030902050204" pitchFamily="34" charset="0"/>
              </a:rPr>
              <a:t>02</a:t>
            </a:r>
            <a:endParaRPr lang="pt-BR" sz="49600" dirty="0">
              <a:ln>
                <a:solidFill>
                  <a:srgbClr val="E38504"/>
                </a:solidFill>
              </a:ln>
              <a:noFill/>
              <a:latin typeface="Impact" panose="020B0806030902050204" pitchFamily="34" charset="0"/>
            </a:endParaRPr>
          </a:p>
          <a:p>
            <a:endParaRPr lang="pt-BR" sz="6000" dirty="0">
              <a:ln>
                <a:solidFill>
                  <a:srgbClr val="E3850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D1C7853-13B8-2294-7BB3-23598B61C6A9}"/>
              </a:ext>
            </a:extLst>
          </p:cNvPr>
          <p:cNvSpPr/>
          <p:nvPr/>
        </p:nvSpPr>
        <p:spPr>
          <a:xfrm>
            <a:off x="692320" y="8796442"/>
            <a:ext cx="8216559" cy="119776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DC21A-BA6E-4827-45BD-C69B1F8EAC51}"/>
              </a:ext>
            </a:extLst>
          </p:cNvPr>
          <p:cNvSpPr txBox="1"/>
          <p:nvPr/>
        </p:nvSpPr>
        <p:spPr>
          <a:xfrm>
            <a:off x="781219" y="9455955"/>
            <a:ext cx="794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Nos anos 2000, o Java explodiu com os </a:t>
            </a:r>
            <a:r>
              <a:rPr lang="pt-BR" sz="2400" b="1" dirty="0" err="1">
                <a:solidFill>
                  <a:schemeClr val="bg1"/>
                </a:solidFill>
              </a:rPr>
              <a:t>Applets</a:t>
            </a:r>
            <a:r>
              <a:rPr lang="pt-BR" sz="2400" dirty="0">
                <a:solidFill>
                  <a:schemeClr val="bg1"/>
                </a:solidFill>
              </a:rPr>
              <a:t>, que rodavam em navegadores e traziam interatividade (hoje são obsoletos, mas abriram caminho para muita coisa).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6E1A2F-A9BB-243E-4703-F5B1D275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3CA4A9-7A31-D852-E0B4-AE0E2AAD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00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6B62-F6EF-3C46-36B1-2A647E9C2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273D708-46EF-E817-3A5F-DA31B849656B}"/>
              </a:ext>
            </a:extLst>
          </p:cNvPr>
          <p:cNvSpPr txBox="1"/>
          <p:nvPr/>
        </p:nvSpPr>
        <p:spPr>
          <a:xfrm>
            <a:off x="1373856" y="2030905"/>
            <a:ext cx="7011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👉Um exemplo moderno disso é com </a:t>
            </a:r>
            <a:r>
              <a:rPr lang="pt-BR" sz="2400" b="1" dirty="0"/>
              <a:t>serviços web</a:t>
            </a:r>
            <a:r>
              <a:rPr lang="pt-BR" sz="2400" dirty="0"/>
              <a:t>: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49BB375-9815-227B-C58C-897D2B77698E}"/>
              </a:ext>
            </a:extLst>
          </p:cNvPr>
          <p:cNvSpPr txBox="1"/>
          <p:nvPr/>
        </p:nvSpPr>
        <p:spPr>
          <a:xfrm>
            <a:off x="1373856" y="786286"/>
            <a:ext cx="7949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JAVA E A INTERNET</a:t>
            </a:r>
            <a:endParaRPr lang="pt-BR" sz="2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4448F9-FDD6-301F-557F-32FDC0ABB3BA}"/>
              </a:ext>
            </a:extLst>
          </p:cNvPr>
          <p:cNvSpPr/>
          <p:nvPr/>
        </p:nvSpPr>
        <p:spPr>
          <a:xfrm>
            <a:off x="122985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4924F3-7594-3A8A-9758-7B6493BE38C0}"/>
              </a:ext>
            </a:extLst>
          </p:cNvPr>
          <p:cNvSpPr txBox="1"/>
          <p:nvPr/>
        </p:nvSpPr>
        <p:spPr>
          <a:xfrm>
            <a:off x="1229856" y="9748604"/>
            <a:ext cx="7011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código mostra como, com poucas linhas, o Java hoje conecta aplicações à internet de forma profissional...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775E970-570B-831F-272E-3B41BBD43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0" y="3446562"/>
            <a:ext cx="8476980" cy="5336976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14E409C-DBA8-BBEE-D08C-506FBF38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25F2C457-3F59-50C6-173D-606E14B2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02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E056A-D04F-F9B5-1DB7-979747D1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0BF358-9019-5CAE-F316-502AB92FE2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22BA3A-5823-C07A-468A-82A91B45DB85}"/>
              </a:ext>
            </a:extLst>
          </p:cNvPr>
          <p:cNvSpPr txBox="1"/>
          <p:nvPr/>
        </p:nvSpPr>
        <p:spPr>
          <a:xfrm>
            <a:off x="781219" y="5907756"/>
            <a:ext cx="794985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JAVA NAS EMPRESAS</a:t>
            </a:r>
          </a:p>
          <a:p>
            <a:endParaRPr lang="pt-BR" sz="6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9B1245-A3E0-E564-1553-06E1FDF0BF06}"/>
              </a:ext>
            </a:extLst>
          </p:cNvPr>
          <p:cNvSpPr txBox="1"/>
          <p:nvPr/>
        </p:nvSpPr>
        <p:spPr>
          <a:xfrm>
            <a:off x="692320" y="1919843"/>
            <a:ext cx="7949855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E38504"/>
                  </a:solidFill>
                </a:ln>
                <a:noFill/>
                <a:latin typeface="Impact" panose="020B0806030902050204" pitchFamily="34" charset="0"/>
              </a:rPr>
              <a:t>03</a:t>
            </a:r>
            <a:endParaRPr lang="pt-BR" sz="49600" dirty="0">
              <a:ln>
                <a:solidFill>
                  <a:srgbClr val="E38504"/>
                </a:solidFill>
              </a:ln>
              <a:noFill/>
              <a:latin typeface="Impact" panose="020B0806030902050204" pitchFamily="34" charset="0"/>
            </a:endParaRPr>
          </a:p>
          <a:p>
            <a:endParaRPr lang="pt-BR" sz="6000" dirty="0">
              <a:ln>
                <a:solidFill>
                  <a:srgbClr val="E3850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3707A7C-B241-99E8-6091-13F0F0834A5C}"/>
              </a:ext>
            </a:extLst>
          </p:cNvPr>
          <p:cNvSpPr/>
          <p:nvPr/>
        </p:nvSpPr>
        <p:spPr>
          <a:xfrm>
            <a:off x="692320" y="8796442"/>
            <a:ext cx="8216559" cy="119776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9CF8A7-D74B-ED0B-518A-C4CE14D6DD01}"/>
              </a:ext>
            </a:extLst>
          </p:cNvPr>
          <p:cNvSpPr txBox="1"/>
          <p:nvPr/>
        </p:nvSpPr>
        <p:spPr>
          <a:xfrm>
            <a:off x="781219" y="9455955"/>
            <a:ext cx="794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Java se consolidou no mundo corporativo. Bancos, seguradoras e grandes sistemas até hoje confiam nele pela </a:t>
            </a:r>
            <a:r>
              <a:rPr lang="pt-BR" sz="2400" b="1" dirty="0">
                <a:solidFill>
                  <a:schemeClr val="bg1"/>
                </a:solidFill>
              </a:rPr>
              <a:t>segurança</a:t>
            </a:r>
            <a:r>
              <a:rPr lang="pt-BR" sz="2400" dirty="0">
                <a:solidFill>
                  <a:schemeClr val="bg1"/>
                </a:solidFill>
              </a:rPr>
              <a:t> e </a:t>
            </a:r>
            <a:r>
              <a:rPr lang="pt-BR" sz="2400" b="1" dirty="0">
                <a:solidFill>
                  <a:schemeClr val="bg1"/>
                </a:solidFill>
              </a:rPr>
              <a:t>robustez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2A85F0F-CB18-5EB4-DA28-535C7A6C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6DAEBE-B741-EFEF-17D8-9448920F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06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3F0A-D8D6-5D37-2A30-07AD8DC9A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9684F8A-2E62-51AD-60D8-D262B6DE012C}"/>
              </a:ext>
            </a:extLst>
          </p:cNvPr>
          <p:cNvSpPr txBox="1"/>
          <p:nvPr/>
        </p:nvSpPr>
        <p:spPr>
          <a:xfrm>
            <a:off x="1373856" y="1981915"/>
            <a:ext cx="7011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👉 Exemplo prático de uma regra de negócio: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24C4B7-B8A9-2D4E-CDFB-ABA5D361B327}"/>
              </a:ext>
            </a:extLst>
          </p:cNvPr>
          <p:cNvSpPr txBox="1"/>
          <p:nvPr/>
        </p:nvSpPr>
        <p:spPr>
          <a:xfrm>
            <a:off x="1373856" y="786286"/>
            <a:ext cx="7949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JAVA NAS EMPRESAS</a:t>
            </a:r>
            <a:endParaRPr lang="pt-BR" sz="2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E214F2A-88B2-0FE1-418C-36B8EA6DD295}"/>
              </a:ext>
            </a:extLst>
          </p:cNvPr>
          <p:cNvSpPr/>
          <p:nvPr/>
        </p:nvSpPr>
        <p:spPr>
          <a:xfrm>
            <a:off x="122985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C7823C6-3827-6AE0-9646-FD118919672C}"/>
              </a:ext>
            </a:extLst>
          </p:cNvPr>
          <p:cNvSpPr txBox="1"/>
          <p:nvPr/>
        </p:nvSpPr>
        <p:spPr>
          <a:xfrm>
            <a:off x="1373856" y="10926938"/>
            <a:ext cx="7011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Esse código é um exemplo simplificado de como Java é usado para gerenciar operações financeiras.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232269-632D-15D3-8822-DD370C71D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7" y="2280458"/>
            <a:ext cx="8555945" cy="8961283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898DAA9-D890-8FFE-1687-876D3F84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A420781-02F6-2E50-1A78-6E8628EA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513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6A1A1-8011-D6C1-E1B0-232A95598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9C59397-311B-81AB-8C31-4D1AFC5577A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D8684E-A303-67A5-C69B-7AD16C099B61}"/>
              </a:ext>
            </a:extLst>
          </p:cNvPr>
          <p:cNvSpPr txBox="1"/>
          <p:nvPr/>
        </p:nvSpPr>
        <p:spPr>
          <a:xfrm>
            <a:off x="781219" y="5907756"/>
            <a:ext cx="79498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JAVA  E O ANDROID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6D15CF9-5272-8D54-DBB4-B771CD08F457}"/>
              </a:ext>
            </a:extLst>
          </p:cNvPr>
          <p:cNvSpPr txBox="1"/>
          <p:nvPr/>
        </p:nvSpPr>
        <p:spPr>
          <a:xfrm>
            <a:off x="692320" y="1919843"/>
            <a:ext cx="7949855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E38504"/>
                  </a:solidFill>
                </a:ln>
                <a:noFill/>
                <a:latin typeface="Impact" panose="020B0806030902050204" pitchFamily="34" charset="0"/>
              </a:rPr>
              <a:t>04</a:t>
            </a:r>
            <a:endParaRPr lang="pt-BR" sz="49600" dirty="0">
              <a:ln>
                <a:solidFill>
                  <a:srgbClr val="E38504"/>
                </a:solidFill>
              </a:ln>
              <a:noFill/>
              <a:latin typeface="Impact" panose="020B0806030902050204" pitchFamily="34" charset="0"/>
            </a:endParaRPr>
          </a:p>
          <a:p>
            <a:endParaRPr lang="pt-BR" sz="6000" dirty="0">
              <a:ln>
                <a:solidFill>
                  <a:srgbClr val="E3850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75518F4-7794-2F3B-E254-B9EC876E8D8F}"/>
              </a:ext>
            </a:extLst>
          </p:cNvPr>
          <p:cNvSpPr/>
          <p:nvPr/>
        </p:nvSpPr>
        <p:spPr>
          <a:xfrm>
            <a:off x="692320" y="8796442"/>
            <a:ext cx="8216559" cy="119776"/>
          </a:xfrm>
          <a:prstGeom prst="rect">
            <a:avLst/>
          </a:prstGeom>
          <a:gradFill flip="none" rotWithShape="1">
            <a:gsLst>
              <a:gs pos="0">
                <a:srgbClr val="E38504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>
                  <a:lumMod val="90000"/>
                </a:schemeClr>
              </a:gs>
              <a:gs pos="100000">
                <a:srgbClr val="A9741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9755B8-DF72-6C54-6088-04C8CDA2C6DC}"/>
              </a:ext>
            </a:extLst>
          </p:cNvPr>
          <p:cNvSpPr txBox="1"/>
          <p:nvPr/>
        </p:nvSpPr>
        <p:spPr>
          <a:xfrm>
            <a:off x="781219" y="9455955"/>
            <a:ext cx="794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Quando o Android surgiu em </a:t>
            </a:r>
            <a:r>
              <a:rPr lang="pt-BR" sz="2400" b="1" dirty="0">
                <a:solidFill>
                  <a:schemeClr val="bg1"/>
                </a:solidFill>
              </a:rPr>
              <a:t>2008</a:t>
            </a:r>
            <a:r>
              <a:rPr lang="pt-BR" sz="2400" dirty="0">
                <a:solidFill>
                  <a:schemeClr val="bg1"/>
                </a:solidFill>
              </a:rPr>
              <a:t>, Java foi escolhido como sua principal linguagem. Isso fez o Java estar literalmente na palma da mão de bilhões de pessoas.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B3FB04-4D89-3C22-56DE-469D34B6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NIKSON HERNANDES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AFA172-6299-A472-515B-F799ADCD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1F98F-DD45-40F5-BD54-91BB2BF7830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6922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160</TotalTime>
  <Words>561</Words>
  <Application>Microsoft Office PowerPoint</Application>
  <PresentationFormat>Papel A3 (297 x 420 mm)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Nikson Hernandes</dc:creator>
  <cp:lastModifiedBy>Nikson Hernandes</cp:lastModifiedBy>
  <cp:revision>17</cp:revision>
  <dcterms:created xsi:type="dcterms:W3CDTF">2025-09-29T13:38:28Z</dcterms:created>
  <dcterms:modified xsi:type="dcterms:W3CDTF">2025-09-29T16:30:04Z</dcterms:modified>
</cp:coreProperties>
</file>